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70" r:id="rId6"/>
    <p:sldId id="284" r:id="rId7"/>
    <p:sldId id="271" r:id="rId8"/>
    <p:sldId id="294" r:id="rId9"/>
    <p:sldId id="273" r:id="rId10"/>
    <p:sldId id="261" r:id="rId11"/>
    <p:sldId id="279" r:id="rId12"/>
    <p:sldId id="286" r:id="rId13"/>
    <p:sldId id="280" r:id="rId14"/>
    <p:sldId id="281" r:id="rId15"/>
    <p:sldId id="293" r:id="rId16"/>
    <p:sldId id="282" r:id="rId17"/>
    <p:sldId id="299" r:id="rId18"/>
    <p:sldId id="283" r:id="rId19"/>
    <p:sldId id="300" r:id="rId20"/>
    <p:sldId id="262" r:id="rId21"/>
    <p:sldId id="297" r:id="rId22"/>
    <p:sldId id="314" r:id="rId23"/>
    <p:sldId id="315" r:id="rId24"/>
    <p:sldId id="302" r:id="rId25"/>
    <p:sldId id="316" r:id="rId26"/>
    <p:sldId id="303" r:id="rId27"/>
    <p:sldId id="317" r:id="rId28"/>
    <p:sldId id="318" r:id="rId29"/>
    <p:sldId id="319" r:id="rId30"/>
    <p:sldId id="320" r:id="rId31"/>
    <p:sldId id="321" r:id="rId32"/>
    <p:sldId id="307" r:id="rId33"/>
    <p:sldId id="308" r:id="rId34"/>
    <p:sldId id="322" r:id="rId35"/>
    <p:sldId id="323" r:id="rId36"/>
    <p:sldId id="309" r:id="rId37"/>
    <p:sldId id="310" r:id="rId38"/>
    <p:sldId id="324" r:id="rId39"/>
    <p:sldId id="325" r:id="rId40"/>
    <p:sldId id="326" r:id="rId41"/>
    <p:sldId id="327" r:id="rId42"/>
    <p:sldId id="311" r:id="rId43"/>
    <p:sldId id="312" r:id="rId44"/>
    <p:sldId id="313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0" autoAdjust="0"/>
    <p:restoredTop sz="94692" autoAdjust="0"/>
  </p:normalViewPr>
  <p:slideViewPr>
    <p:cSldViewPr>
      <p:cViewPr varScale="1">
        <p:scale>
          <a:sx n="68" d="100"/>
          <a:sy n="68" d="100"/>
        </p:scale>
        <p:origin x="31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9A3A0-359C-4099-9C97-46B7DBA3B982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AD0DE-E339-4233-B034-8722A9DA3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8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AD0DE-E339-4233-B034-8722A9DA31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30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AD0DE-E339-4233-B034-8722A9DA31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1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AD0DE-E339-4233-B034-8722A9DA31E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46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1787994-B179-413D-B187-0139223E0B0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B25E177-E0DF-4E42-A4DB-729AB61D829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724400"/>
            <a:ext cx="7848600" cy="1295400"/>
          </a:xfrm>
        </p:spPr>
        <p:txBody>
          <a:bodyPr>
            <a:noAutofit/>
          </a:bodyPr>
          <a:lstStyle/>
          <a:p>
            <a:r>
              <a:rPr lang="en-US" sz="2800" b="1" kern="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Team Leader: </a:t>
            </a:r>
            <a:r>
              <a:rPr lang="en-US" sz="2800" b="1" kern="0" dirty="0">
                <a:solidFill>
                  <a:schemeClr val="tx1"/>
                </a:solidFill>
                <a:cs typeface="Arial" panose="020B0604020202020204" pitchFamily="34" charset="0"/>
              </a:rPr>
              <a:t>Michael </a:t>
            </a:r>
            <a:r>
              <a:rPr lang="en-US" sz="2800" b="1" kern="0" dirty="0" err="1">
                <a:solidFill>
                  <a:schemeClr val="tx1"/>
                </a:solidFill>
                <a:cs typeface="Arial" panose="020B0604020202020204" pitchFamily="34" charset="0"/>
              </a:rPr>
              <a:t>Ellerkamp</a:t>
            </a:r>
            <a:r>
              <a:rPr lang="en-US" sz="2800" b="1" kern="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en-US" sz="2800" b="1" kern="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US" sz="2800" b="1" kern="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Members</a:t>
            </a:r>
            <a:r>
              <a:rPr lang="en-US" sz="2800" b="1" kern="0" cap="none" spc="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: </a:t>
            </a:r>
            <a:r>
              <a:rPr lang="en-US" sz="2800" b="1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Raquel </a:t>
            </a:r>
            <a:r>
              <a:rPr lang="en-US" sz="2800" b="1" kern="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Trejo, </a:t>
            </a:r>
            <a:r>
              <a:rPr lang="en-US" sz="2800" b="1" kern="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Ahla</a:t>
            </a:r>
            <a:r>
              <a:rPr lang="en-US" sz="2800" b="1" kern="0" dirty="0" smtClean="0">
                <a:solidFill>
                  <a:schemeClr val="tx1"/>
                </a:solidFill>
                <a:cs typeface="Arial" panose="020B0604020202020204" pitchFamily="34" charset="0"/>
              </a:rPr>
              <a:t> Cho</a:t>
            </a:r>
            <a:endParaRPr lang="en-US" sz="2800" b="1" kern="0" cap="none" spc="0" dirty="0" smtClean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endParaRPr lang="en-U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6724" y="1281505"/>
            <a:ext cx="6629400" cy="2514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Iteration 4:</a:t>
            </a:r>
            <a:r>
              <a:rPr lang="en-US" sz="4800" dirty="0" smtClean="0">
                <a:solidFill>
                  <a:srgbClr val="53AE6E"/>
                </a:solidFill>
              </a:rPr>
              <a:t>:</a:t>
            </a:r>
            <a:br>
              <a:rPr lang="en-US" sz="4800" dirty="0" smtClean="0">
                <a:solidFill>
                  <a:srgbClr val="53AE6E"/>
                </a:solidFill>
              </a:rPr>
            </a:br>
            <a:r>
              <a:rPr lang="en-US" sz="4800" dirty="0" smtClean="0"/>
              <a:t>“The </a:t>
            </a:r>
            <a:r>
              <a:rPr lang="en-US" sz="4800" dirty="0" err="1" smtClean="0"/>
              <a:t>Marketeers</a:t>
            </a:r>
            <a:r>
              <a:rPr lang="en-US" sz="4800" dirty="0" smtClean="0"/>
              <a:t>”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944"/>
            <a:ext cx="3702071" cy="2791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7633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7874" y="5334000"/>
            <a:ext cx="6512511" cy="1143000"/>
          </a:xfrm>
        </p:spPr>
        <p:txBody>
          <a:bodyPr/>
          <a:lstStyle/>
          <a:p>
            <a:r>
              <a:rPr lang="en-US" dirty="0" smtClean="0"/>
              <a:t>Sequence Diagram: Search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8600"/>
            <a:ext cx="8855088" cy="4800600"/>
          </a:xfrm>
        </p:spPr>
      </p:pic>
    </p:spTree>
    <p:extLst>
      <p:ext uri="{BB962C8B-B14F-4D97-AF65-F5344CB8AC3E}">
        <p14:creationId xmlns:p14="http://schemas.microsoft.com/office/powerpoint/2010/main" val="3144605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651251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Expanded Use Case: Change Server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057846"/>
              </p:ext>
            </p:extLst>
          </p:nvPr>
        </p:nvGraphicFramePr>
        <p:xfrm>
          <a:off x="304800" y="1828800"/>
          <a:ext cx="8458200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9100"/>
                <a:gridCol w="4229100"/>
              </a:tblGrid>
              <a:tr h="481987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Precondition: User is at any section</a:t>
                      </a:r>
                      <a:r>
                        <a:rPr lang="en-US" baseline="0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81987">
                <a:tc>
                  <a:txBody>
                    <a:bodyPr/>
                    <a:lstStyle/>
                    <a:p>
                      <a:r>
                        <a:rPr lang="en-US" dirty="0" smtClean="0"/>
                        <a:t>Actor: User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System: Market</a:t>
                      </a:r>
                      <a:endParaRPr lang="en-US" dirty="0"/>
                    </a:p>
                  </a:txBody>
                  <a:tcPr/>
                </a:tc>
              </a:tr>
              <a:tr h="8319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(0)Market displays</a:t>
                      </a:r>
                      <a:r>
                        <a:rPr lang="en-US" baseline="0" dirty="0" smtClean="0"/>
                        <a:t> section GUI</a:t>
                      </a:r>
                      <a:endParaRPr lang="en-US" dirty="0"/>
                    </a:p>
                  </a:txBody>
                  <a:tcPr/>
                </a:tc>
              </a:tr>
              <a:tr h="831922">
                <a:tc>
                  <a:txBody>
                    <a:bodyPr/>
                    <a:lstStyle/>
                    <a:p>
                      <a:r>
                        <a:rPr lang="en-US" dirty="0" smtClean="0"/>
                        <a:t>(1)TUCBW User clicks change</a:t>
                      </a:r>
                      <a:r>
                        <a:rPr lang="en-US" baseline="0" dirty="0" smtClean="0"/>
                        <a:t> server icon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(2) Market calling the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server controller </a:t>
                      </a:r>
                      <a:r>
                        <a:rPr lang="en-US" dirty="0" smtClean="0"/>
                        <a:t>displays server list.</a:t>
                      </a:r>
                      <a:endParaRPr lang="en-US" dirty="0"/>
                    </a:p>
                  </a:txBody>
                  <a:tcPr/>
                </a:tc>
              </a:tr>
              <a:tr h="831922">
                <a:tc>
                  <a:txBody>
                    <a:bodyPr/>
                    <a:lstStyle/>
                    <a:p>
                      <a:r>
                        <a:rPr lang="en-US" dirty="0" smtClean="0"/>
                        <a:t>(3) User selects desired server.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(4)</a:t>
                      </a:r>
                      <a:r>
                        <a:rPr lang="en-US" baseline="0" dirty="0" smtClean="0"/>
                        <a:t> Market load data from that server.</a:t>
                      </a:r>
                      <a:endParaRPr lang="en-US" dirty="0"/>
                    </a:p>
                  </a:txBody>
                  <a:tcPr/>
                </a:tc>
              </a:tr>
              <a:tr h="1188460">
                <a:tc>
                  <a:txBody>
                    <a:bodyPr/>
                    <a:lstStyle/>
                    <a:p>
                      <a:r>
                        <a:rPr lang="en-US" dirty="0" smtClean="0"/>
                        <a:t>(5) TUCEW User returns to original section with new server data.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35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4953000"/>
            <a:ext cx="6512511" cy="1143000"/>
          </a:xfrm>
        </p:spPr>
        <p:txBody>
          <a:bodyPr/>
          <a:lstStyle/>
          <a:p>
            <a:r>
              <a:rPr lang="en-US" dirty="0"/>
              <a:t>Sequence Diagram:</a:t>
            </a:r>
            <a:br>
              <a:rPr lang="en-US" dirty="0"/>
            </a:br>
            <a:r>
              <a:rPr lang="en-US" dirty="0" smtClean="0"/>
              <a:t>Change Server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1"/>
            <a:ext cx="8763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7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51251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Expanded Use Case: Load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666586"/>
              </p:ext>
            </p:extLst>
          </p:nvPr>
        </p:nvGraphicFramePr>
        <p:xfrm>
          <a:off x="457200" y="1676400"/>
          <a:ext cx="8229600" cy="4953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409015">
                <a:tc gridSpan="2">
                  <a:txBody>
                    <a:bodyPr/>
                    <a:lstStyle/>
                    <a:p>
                      <a:r>
                        <a:rPr lang="en-US" sz="2000" dirty="0" smtClean="0"/>
                        <a:t>Precondition: User is at</a:t>
                      </a:r>
                      <a:r>
                        <a:rPr lang="en-US" sz="2000" baseline="0" dirty="0" smtClean="0"/>
                        <a:t> algorithm</a:t>
                      </a:r>
                      <a:r>
                        <a:rPr lang="en-US" sz="2000" dirty="0" smtClean="0"/>
                        <a:t> section</a:t>
                      </a:r>
                      <a:r>
                        <a:rPr lang="en-US" sz="2000" baseline="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9015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Actor: User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System: Market</a:t>
                      </a:r>
                      <a:endParaRPr lang="en-US" sz="2000" dirty="0"/>
                    </a:p>
                  </a:txBody>
                  <a:tcPr/>
                </a:tc>
              </a:tr>
              <a:tr h="705971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(0)Market displays</a:t>
                      </a:r>
                      <a:r>
                        <a:rPr lang="en-US" sz="2000" baseline="0" dirty="0" smtClean="0"/>
                        <a:t> algorithm GUI</a:t>
                      </a:r>
                      <a:endParaRPr lang="en-US" sz="2000" dirty="0"/>
                    </a:p>
                  </a:txBody>
                  <a:tcPr/>
                </a:tc>
              </a:tr>
              <a:tr h="100852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(1)TUCBW User enters</a:t>
                      </a:r>
                      <a:r>
                        <a:rPr lang="en-US" sz="2000" baseline="0" dirty="0" smtClean="0"/>
                        <a:t> name of item to be searched for.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(2) Market </a:t>
                      </a:r>
                      <a:r>
                        <a:rPr lang="en-US" sz="2000" baseline="0" dirty="0" smtClean="0"/>
                        <a:t>finds a list of items with full or partial matching names.</a:t>
                      </a:r>
                      <a:endParaRPr lang="en-US" sz="2000" dirty="0"/>
                    </a:p>
                  </a:txBody>
                  <a:tcPr/>
                </a:tc>
              </a:tr>
              <a:tr h="70597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(3) User selects desired 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(4) Market displays</a:t>
                      </a:r>
                      <a:r>
                        <a:rPr lang="en-US" sz="2000" baseline="0" dirty="0" smtClean="0"/>
                        <a:t> data about item</a:t>
                      </a:r>
                    </a:p>
                  </a:txBody>
                  <a:tcPr/>
                </a:tc>
              </a:tr>
              <a:tr h="100852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(5) User selects pre-set algorithm</a:t>
                      </a:r>
                      <a:r>
                        <a:rPr lang="en-US" sz="2000" baseline="0" dirty="0" smtClean="0"/>
                        <a:t> to apply to 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(6) Market applies algorithm to item’s sell history.</a:t>
                      </a:r>
                    </a:p>
                  </a:txBody>
                  <a:tcPr/>
                </a:tc>
              </a:tr>
              <a:tr h="70597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(7) TUCEW User interprets data.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111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651251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Expanded Use Case: Test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84148"/>
              </p:ext>
            </p:extLst>
          </p:nvPr>
        </p:nvGraphicFramePr>
        <p:xfrm>
          <a:off x="533400" y="1752600"/>
          <a:ext cx="8077200" cy="4800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/>
                <a:gridCol w="4038600"/>
              </a:tblGrid>
              <a:tr h="421713">
                <a:tc gridSpan="2">
                  <a:txBody>
                    <a:bodyPr/>
                    <a:lstStyle/>
                    <a:p>
                      <a:r>
                        <a:rPr lang="en-US" sz="2000" dirty="0" smtClean="0"/>
                        <a:t>Precondition: User is at</a:t>
                      </a:r>
                      <a:r>
                        <a:rPr lang="en-US" sz="2000" baseline="0" dirty="0" smtClean="0"/>
                        <a:t> Test</a:t>
                      </a:r>
                      <a:r>
                        <a:rPr lang="en-US" sz="2000" dirty="0" smtClean="0"/>
                        <a:t> section</a:t>
                      </a:r>
                      <a:r>
                        <a:rPr lang="en-US" sz="2000" baseline="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171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Actor: User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System: Market</a:t>
                      </a:r>
                      <a:endParaRPr lang="en-US" sz="2000" dirty="0"/>
                    </a:p>
                  </a:txBody>
                  <a:tcPr/>
                </a:tc>
              </a:tr>
              <a:tr h="421713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(0)Market displays</a:t>
                      </a:r>
                      <a:r>
                        <a:rPr lang="en-US" sz="2000" baseline="0" dirty="0" smtClean="0"/>
                        <a:t> test GUI</a:t>
                      </a:r>
                      <a:endParaRPr lang="en-US" sz="2000" dirty="0"/>
                    </a:p>
                  </a:txBody>
                  <a:tcPr/>
                </a:tc>
              </a:tr>
              <a:tr h="103984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(1)TUCBW User enters</a:t>
                      </a:r>
                      <a:r>
                        <a:rPr lang="en-US" sz="2000" baseline="0" dirty="0" smtClean="0"/>
                        <a:t> name of item to be searched for.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(2) Market</a:t>
                      </a:r>
                      <a:r>
                        <a:rPr lang="en-US" sz="2000" baseline="0" dirty="0" smtClean="0"/>
                        <a:t> finds a list of items with full or partial matching names.</a:t>
                      </a:r>
                      <a:endParaRPr lang="en-US" sz="2000" dirty="0"/>
                    </a:p>
                  </a:txBody>
                  <a:tcPr/>
                </a:tc>
              </a:tr>
              <a:tr h="72788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(3) User selects desired 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(4) Market displays</a:t>
                      </a:r>
                      <a:r>
                        <a:rPr lang="en-US" sz="2000" baseline="0" dirty="0" smtClean="0"/>
                        <a:t> data about item</a:t>
                      </a:r>
                    </a:p>
                  </a:txBody>
                  <a:tcPr/>
                </a:tc>
              </a:tr>
              <a:tr h="103984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(5) User enters custom algorithm</a:t>
                      </a:r>
                      <a:r>
                        <a:rPr lang="en-US" sz="2000" baseline="0" dirty="0" smtClean="0"/>
                        <a:t> to apply to 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(6) Market applies algorithm to item’s sell history.</a:t>
                      </a:r>
                    </a:p>
                  </a:txBody>
                  <a:tcPr/>
                </a:tc>
              </a:tr>
              <a:tr h="72788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(7) TUCEW User interprets data.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711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876800"/>
            <a:ext cx="6512511" cy="1143000"/>
          </a:xfrm>
        </p:spPr>
        <p:txBody>
          <a:bodyPr/>
          <a:lstStyle/>
          <a:p>
            <a:r>
              <a:rPr lang="en-US" dirty="0"/>
              <a:t>Sequence Diagram:</a:t>
            </a:r>
            <a:br>
              <a:rPr lang="en-US" dirty="0"/>
            </a:br>
            <a:r>
              <a:rPr lang="en-US" dirty="0" smtClean="0"/>
              <a:t>Algorithm(load/test)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1" y="228600"/>
            <a:ext cx="886107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91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Expanded Use Case: Start up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937321"/>
              </p:ext>
            </p:extLst>
          </p:nvPr>
        </p:nvGraphicFramePr>
        <p:xfrm>
          <a:off x="1524000" y="1397000"/>
          <a:ext cx="609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Admin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501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876800"/>
            <a:ext cx="6512511" cy="1143000"/>
          </a:xfrm>
        </p:spPr>
        <p:txBody>
          <a:bodyPr/>
          <a:lstStyle/>
          <a:p>
            <a:r>
              <a:rPr lang="en-US" dirty="0"/>
              <a:t>Sequence Diagram:</a:t>
            </a:r>
            <a:br>
              <a:rPr lang="en-US" dirty="0"/>
            </a:br>
            <a:r>
              <a:rPr lang="en-US" dirty="0" smtClean="0"/>
              <a:t>start up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111" y="381000"/>
            <a:ext cx="8068978" cy="438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02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Expanded Use Case: Shut down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55132"/>
              </p:ext>
            </p:extLst>
          </p:nvPr>
        </p:nvGraphicFramePr>
        <p:xfrm>
          <a:off x="1524000" y="1397000"/>
          <a:ext cx="609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Admin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834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876800"/>
            <a:ext cx="6512511" cy="1143000"/>
          </a:xfrm>
        </p:spPr>
        <p:txBody>
          <a:bodyPr/>
          <a:lstStyle/>
          <a:p>
            <a:r>
              <a:rPr lang="en-US" dirty="0"/>
              <a:t>Sequence Diagram:</a:t>
            </a:r>
            <a:br>
              <a:rPr lang="en-US" dirty="0"/>
            </a:br>
            <a:r>
              <a:rPr lang="en-US" dirty="0" smtClean="0"/>
              <a:t>Shut Down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885" y="334765"/>
            <a:ext cx="8259677" cy="451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0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33600" y="0"/>
            <a:ext cx="10363200" cy="1219200"/>
          </a:xfrm>
        </p:spPr>
        <p:txBody>
          <a:bodyPr/>
          <a:lstStyle/>
          <a:p>
            <a:r>
              <a:rPr lang="en-US" b="0" dirty="0" smtClean="0">
                <a:solidFill>
                  <a:schemeClr val="tx1"/>
                </a:solidFill>
                <a:effectLst/>
              </a:rPr>
              <a:t>Functional Requirements</a:t>
            </a:r>
            <a:endParaRPr 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0" y="838200"/>
            <a:ext cx="9144000" cy="6019800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100" dirty="0" smtClean="0"/>
              <a:t>R1. The </a:t>
            </a:r>
            <a:r>
              <a:rPr lang="en-US" sz="2100" dirty="0"/>
              <a:t>System, hereby called Market, may create a database of World of Warcraft </a:t>
            </a:r>
            <a:r>
              <a:rPr lang="en-US" sz="2100" dirty="0" smtClean="0"/>
              <a:t>items. </a:t>
            </a:r>
          </a:p>
          <a:p>
            <a:pPr marL="45720" indent="0">
              <a:buNone/>
            </a:pPr>
            <a:r>
              <a:rPr lang="en-US" sz="2100" dirty="0" smtClean="0"/>
              <a:t>R2. The </a:t>
            </a:r>
            <a:r>
              <a:rPr lang="en-US" sz="2100" dirty="0"/>
              <a:t>Items may contain buy price, sell price, number </a:t>
            </a:r>
            <a:r>
              <a:rPr lang="en-US" sz="2100" dirty="0" smtClean="0"/>
              <a:t>sold</a:t>
            </a:r>
            <a:r>
              <a:rPr lang="en-US" sz="2100" dirty="0"/>
              <a:t> </a:t>
            </a:r>
            <a:r>
              <a:rPr lang="en-US" sz="2100" dirty="0" smtClean="0"/>
              <a:t>&amp; </a:t>
            </a:r>
            <a:r>
              <a:rPr lang="en-US" sz="2100" dirty="0"/>
              <a:t>item </a:t>
            </a:r>
            <a:r>
              <a:rPr lang="en-US" sz="2100" dirty="0" smtClean="0"/>
              <a:t>ID.</a:t>
            </a:r>
          </a:p>
          <a:p>
            <a:pPr marL="45720" indent="0">
              <a:buNone/>
            </a:pPr>
            <a:r>
              <a:rPr lang="en-US" sz="2100" dirty="0" smtClean="0"/>
              <a:t>R3. </a:t>
            </a:r>
            <a:r>
              <a:rPr lang="en-US" sz="2100" dirty="0" smtClean="0"/>
              <a:t>The </a:t>
            </a:r>
            <a:r>
              <a:rPr lang="en-US" sz="2100" dirty="0"/>
              <a:t>User may select what server the User wishes to browse item data </a:t>
            </a:r>
            <a:r>
              <a:rPr lang="en-US" sz="2100" dirty="0" smtClean="0"/>
              <a:t>from.</a:t>
            </a:r>
          </a:p>
          <a:p>
            <a:pPr marL="45720" indent="0">
              <a:buNone/>
            </a:pPr>
            <a:r>
              <a:rPr lang="en-US" sz="2100" dirty="0" smtClean="0"/>
              <a:t>R4. </a:t>
            </a:r>
            <a:r>
              <a:rPr lang="en-US" sz="2100" dirty="0" smtClean="0"/>
              <a:t>The </a:t>
            </a:r>
            <a:r>
              <a:rPr lang="en-US" sz="2100" dirty="0"/>
              <a:t>User may Load and Run pre-made algorithms from the </a:t>
            </a:r>
            <a:r>
              <a:rPr lang="en-US" sz="2100" dirty="0" smtClean="0"/>
              <a:t>website.</a:t>
            </a:r>
          </a:p>
          <a:p>
            <a:pPr marL="45720" indent="0">
              <a:buNone/>
            </a:pPr>
            <a:r>
              <a:rPr lang="en-US" sz="2100" dirty="0" smtClean="0"/>
              <a:t>R5. </a:t>
            </a:r>
            <a:r>
              <a:rPr lang="en-US" sz="2100" dirty="0" smtClean="0"/>
              <a:t>The </a:t>
            </a:r>
            <a:r>
              <a:rPr lang="en-US" sz="2100" dirty="0"/>
              <a:t>User may input and run personal </a:t>
            </a:r>
            <a:r>
              <a:rPr lang="en-US" sz="2100" dirty="0" smtClean="0"/>
              <a:t>algorithms.</a:t>
            </a:r>
          </a:p>
          <a:p>
            <a:pPr marL="45720" indent="0">
              <a:buNone/>
            </a:pPr>
            <a:r>
              <a:rPr lang="en-US" sz="2100" dirty="0" smtClean="0"/>
              <a:t>R6. </a:t>
            </a:r>
            <a:r>
              <a:rPr lang="en-US" sz="2100" dirty="0" smtClean="0"/>
              <a:t>The </a:t>
            </a:r>
            <a:r>
              <a:rPr lang="en-US" sz="2100" dirty="0"/>
              <a:t>User may see the top 10 items with the most increase in sell </a:t>
            </a:r>
            <a:r>
              <a:rPr lang="en-US" sz="2100" dirty="0" smtClean="0"/>
              <a:t>value and </a:t>
            </a:r>
            <a:r>
              <a:rPr lang="en-US" sz="2100" dirty="0"/>
              <a:t>most decrease in sell </a:t>
            </a:r>
            <a:r>
              <a:rPr lang="en-US" sz="2100" dirty="0" smtClean="0"/>
              <a:t>value.</a:t>
            </a:r>
          </a:p>
          <a:p>
            <a:pPr marL="45720" indent="0">
              <a:buNone/>
            </a:pPr>
            <a:r>
              <a:rPr lang="en-US" sz="2100" dirty="0" smtClean="0"/>
              <a:t>R7. </a:t>
            </a:r>
            <a:r>
              <a:rPr lang="en-US" sz="2100" dirty="0" smtClean="0"/>
              <a:t>The </a:t>
            </a:r>
            <a:r>
              <a:rPr lang="en-US" sz="2100" dirty="0"/>
              <a:t>User may search for items and see a short history of the item’s price.</a:t>
            </a:r>
          </a:p>
          <a:p>
            <a:pPr marL="45720" indent="0">
              <a:buNone/>
            </a:pPr>
            <a:r>
              <a:rPr lang="en-US" sz="2100" dirty="0" smtClean="0"/>
              <a:t>R8. </a:t>
            </a:r>
            <a:r>
              <a:rPr lang="en-US" sz="2100" dirty="0" smtClean="0"/>
              <a:t>The </a:t>
            </a:r>
            <a:r>
              <a:rPr lang="en-US" sz="2100" dirty="0"/>
              <a:t>User may consult a help guide for quick answers.</a:t>
            </a:r>
          </a:p>
        </p:txBody>
      </p:sp>
      <p:pic>
        <p:nvPicPr>
          <p:cNvPr id="1028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2134455" y="1212351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8727897" y="1582221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970051" y="3124200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8727896" y="3494070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6477000" y="3864797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8077200" y="4724400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1066800" y="5410200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7086600" y="5784351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657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7" y="0"/>
            <a:ext cx="90943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200" y="1712913"/>
            <a:ext cx="3048000" cy="1716087"/>
          </a:xfrm>
        </p:spPr>
        <p:txBody>
          <a:bodyPr/>
          <a:lstStyle/>
          <a:p>
            <a:r>
              <a:rPr lang="en-US" dirty="0" smtClean="0"/>
              <a:t>Domain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05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33400" y="5562600"/>
            <a:ext cx="9484311" cy="1143000"/>
          </a:xfrm>
        </p:spPr>
        <p:txBody>
          <a:bodyPr/>
          <a:lstStyle/>
          <a:p>
            <a:r>
              <a:rPr lang="en-US" dirty="0"/>
              <a:t>Testing- </a:t>
            </a:r>
            <a:r>
              <a:rPr lang="en-US" dirty="0" smtClean="0"/>
              <a:t>Apache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5" name="2016-04-14-1948-28 (1).avi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609600"/>
            <a:ext cx="8686800" cy="4890793"/>
          </a:xfrm>
        </p:spPr>
      </p:pic>
    </p:spTree>
    <p:extLst>
      <p:ext uri="{BB962C8B-B14F-4D97-AF65-F5344CB8AC3E}">
        <p14:creationId xmlns:p14="http://schemas.microsoft.com/office/powerpoint/2010/main" val="60663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416" t="9231" r="33750" b="3077"/>
          <a:stretch/>
        </p:blipFill>
        <p:spPr>
          <a:xfrm>
            <a:off x="76200" y="0"/>
            <a:ext cx="8904705" cy="6952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394" y="3873137"/>
            <a:ext cx="6512511" cy="1143000"/>
          </a:xfrm>
        </p:spPr>
        <p:txBody>
          <a:bodyPr/>
          <a:lstStyle/>
          <a:p>
            <a:r>
              <a:rPr lang="en-US" dirty="0" err="1" smtClean="0"/>
              <a:t>WoW.PHP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00" t="6923" r="41250" b="769"/>
          <a:stretch/>
        </p:blipFill>
        <p:spPr>
          <a:xfrm>
            <a:off x="152400" y="2819400"/>
            <a:ext cx="63436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5867400"/>
            <a:ext cx="6512511" cy="1143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2400" y="2667000"/>
            <a:ext cx="6343650" cy="17526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916" t="30769" r="70833" b="17214"/>
          <a:stretch/>
        </p:blipFill>
        <p:spPr>
          <a:xfrm>
            <a:off x="2181586" y="152400"/>
            <a:ext cx="2285277" cy="3962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4419600"/>
            <a:ext cx="6343650" cy="24384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52400" y="4114800"/>
            <a:ext cx="2029186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4466863" y="4114800"/>
            <a:ext cx="2029187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181586" y="152400"/>
            <a:ext cx="2285277" cy="396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666" t="10001" r="42501" b="8461"/>
          <a:stretch/>
        </p:blipFill>
        <p:spPr>
          <a:xfrm>
            <a:off x="503597" y="0"/>
            <a:ext cx="8001000" cy="6951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267200"/>
            <a:ext cx="6512511" cy="1143000"/>
          </a:xfrm>
        </p:spPr>
        <p:txBody>
          <a:bodyPr/>
          <a:lstStyle/>
          <a:p>
            <a:r>
              <a:rPr lang="en-US" dirty="0" err="1" smtClean="0"/>
              <a:t>Temp.PHP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55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00" t="6923" r="41250" b="769"/>
          <a:stretch/>
        </p:blipFill>
        <p:spPr>
          <a:xfrm>
            <a:off x="228600" y="0"/>
            <a:ext cx="63436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5867400"/>
            <a:ext cx="6512511" cy="1143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371600"/>
            <a:ext cx="6343650" cy="5486400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916" t="16730" r="66667" b="3846"/>
          <a:stretch/>
        </p:blipFill>
        <p:spPr>
          <a:xfrm>
            <a:off x="1878480" y="1600200"/>
            <a:ext cx="3043889" cy="641405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28600" y="1371600"/>
            <a:ext cx="1649880" cy="228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922369" y="1371600"/>
            <a:ext cx="1649880" cy="228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878480" y="1600200"/>
            <a:ext cx="3043889" cy="5257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8600" y="-119743"/>
            <a:ext cx="6343650" cy="1034143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flipV="1">
            <a:off x="228600" y="914400"/>
            <a:ext cx="6343650" cy="4572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25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50" t="9066" r="37083" b="20164"/>
          <a:stretch/>
        </p:blipFill>
        <p:spPr>
          <a:xfrm>
            <a:off x="42137" y="457200"/>
            <a:ext cx="9061174" cy="5870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3810000"/>
            <a:ext cx="6512511" cy="1143000"/>
          </a:xfrm>
        </p:spPr>
        <p:txBody>
          <a:bodyPr/>
          <a:lstStyle/>
          <a:p>
            <a:r>
              <a:rPr lang="en-US" dirty="0" err="1" smtClean="0"/>
              <a:t>Home_Data.PHP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45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00" t="6923" r="41250" b="769"/>
          <a:stretch/>
        </p:blipFill>
        <p:spPr>
          <a:xfrm>
            <a:off x="228600" y="0"/>
            <a:ext cx="63436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5867400"/>
            <a:ext cx="6512511" cy="1143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600200"/>
            <a:ext cx="6343650" cy="5257800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28600" y="1600200"/>
            <a:ext cx="1981198" cy="3385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89284" y="1600200"/>
            <a:ext cx="2182965" cy="3385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41663" y="-1066800"/>
            <a:ext cx="6330586" cy="2438400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1371600"/>
            <a:ext cx="6343650" cy="2286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2682" t="19230" r="70651" b="12458"/>
          <a:stretch/>
        </p:blipFill>
        <p:spPr>
          <a:xfrm>
            <a:off x="2209800" y="1943100"/>
            <a:ext cx="2179484" cy="48387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09799" y="1938746"/>
            <a:ext cx="2179485" cy="4843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23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832" t="23077" r="22917" b="9231"/>
          <a:stretch/>
        </p:blipFill>
        <p:spPr>
          <a:xfrm>
            <a:off x="228600" y="457200"/>
            <a:ext cx="8305800" cy="59423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5486400"/>
            <a:ext cx="6512511" cy="1143000"/>
          </a:xfrm>
        </p:spPr>
        <p:txBody>
          <a:bodyPr/>
          <a:lstStyle/>
          <a:p>
            <a:r>
              <a:rPr lang="en-US" dirty="0" err="1" smtClean="0"/>
              <a:t>StartGUI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577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5943600"/>
            <a:ext cx="6512511" cy="1143000"/>
          </a:xfrm>
        </p:spPr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990600"/>
            <a:ext cx="3897151" cy="45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60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Nonfunctional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81000" y="838200"/>
            <a:ext cx="8382000" cy="5638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R1. </a:t>
            </a:r>
            <a:r>
              <a:rPr lang="en-US" sz="2800" dirty="0"/>
              <a:t>Online </a:t>
            </a:r>
            <a:r>
              <a:rPr lang="en-US" sz="2800" dirty="0" smtClean="0"/>
              <a:t>apps </a:t>
            </a:r>
            <a:endParaRPr lang="en-US" sz="2800" dirty="0"/>
          </a:p>
          <a:p>
            <a:r>
              <a:rPr lang="en-US" sz="2800" dirty="0" smtClean="0"/>
              <a:t>R2. Limited mount of server space</a:t>
            </a:r>
          </a:p>
          <a:p>
            <a:r>
              <a:rPr lang="en-US" sz="2800" dirty="0" smtClean="0"/>
              <a:t>R3. Query response time</a:t>
            </a:r>
          </a:p>
          <a:p>
            <a:r>
              <a:rPr lang="en-US" sz="2800" dirty="0" smtClean="0"/>
              <a:t>R4. semi hourly database update</a:t>
            </a:r>
          </a:p>
          <a:p>
            <a:r>
              <a:rPr lang="en-US" sz="2800" dirty="0" smtClean="0"/>
              <a:t>R5. Method limits API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3429000" y="883578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6400800" y="1405848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4800600" y="1928118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6156788" y="2450388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www.speareducation.com/spear-review/wp-content/uploads/2012/01/che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10463" r="9551" b="19995"/>
          <a:stretch/>
        </p:blipFill>
        <p:spPr bwMode="auto">
          <a:xfrm>
            <a:off x="4267200" y="3048000"/>
            <a:ext cx="416103" cy="3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242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417" t="14615" r="30000" b="6923"/>
          <a:stretch/>
        </p:blipFill>
        <p:spPr>
          <a:xfrm>
            <a:off x="152400" y="30480"/>
            <a:ext cx="7082267" cy="6751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886200"/>
            <a:ext cx="6512511" cy="1143000"/>
          </a:xfrm>
        </p:spPr>
        <p:txBody>
          <a:bodyPr/>
          <a:lstStyle/>
          <a:p>
            <a:r>
              <a:rPr lang="en-US" dirty="0" err="1" smtClean="0"/>
              <a:t>MusketeersGUI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250" t="34615" r="85416" b="51539"/>
          <a:stretch/>
        </p:blipFill>
        <p:spPr>
          <a:xfrm>
            <a:off x="6248400" y="740229"/>
            <a:ext cx="2438400" cy="1371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77000" y="838200"/>
            <a:ext cx="2057400" cy="228600"/>
          </a:xfrm>
          <a:prstGeom prst="rect">
            <a:avLst/>
          </a:prstGeom>
          <a:solidFill>
            <a:srgbClr val="FFC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84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250" t="27692" r="41250" b="20157"/>
          <a:stretch/>
        </p:blipFill>
        <p:spPr>
          <a:xfrm>
            <a:off x="228600" y="228600"/>
            <a:ext cx="5943600" cy="5166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5638800"/>
            <a:ext cx="6512511" cy="1143000"/>
          </a:xfrm>
        </p:spPr>
        <p:txBody>
          <a:bodyPr/>
          <a:lstStyle/>
          <a:p>
            <a:r>
              <a:rPr lang="en-US" dirty="0" err="1" smtClean="0"/>
              <a:t>HomeAction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66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417" t="13848" r="28333" b="18460"/>
          <a:stretch/>
        </p:blipFill>
        <p:spPr>
          <a:xfrm>
            <a:off x="228600" y="111554"/>
            <a:ext cx="8077200" cy="64035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5943600"/>
            <a:ext cx="6512511" cy="1143000"/>
          </a:xfrm>
        </p:spPr>
        <p:txBody>
          <a:bodyPr/>
          <a:lstStyle/>
          <a:p>
            <a:r>
              <a:rPr lang="en-US" dirty="0" err="1" smtClean="0"/>
              <a:t>Home_Controller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11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9167" t="13429" r="33749" b="6572"/>
          <a:stretch/>
        </p:blipFill>
        <p:spPr>
          <a:xfrm>
            <a:off x="0" y="-1"/>
            <a:ext cx="5867400" cy="6856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289" y="1981200"/>
            <a:ext cx="7350711" cy="1143000"/>
          </a:xfrm>
        </p:spPr>
        <p:txBody>
          <a:bodyPr/>
          <a:lstStyle/>
          <a:p>
            <a:r>
              <a:rPr lang="en-US" dirty="0" err="1" smtClean="0"/>
              <a:t>Home_Controller</a:t>
            </a:r>
            <a:r>
              <a:rPr lang="en-US" dirty="0" smtClean="0"/>
              <a:t> cont.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0" t="34615" r="85416" b="51539"/>
          <a:stretch/>
        </p:blipFill>
        <p:spPr>
          <a:xfrm>
            <a:off x="5334000" y="4297912"/>
            <a:ext cx="2438400" cy="1371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68644" y="4572000"/>
            <a:ext cx="1313156" cy="228600"/>
          </a:xfrm>
          <a:prstGeom prst="rect">
            <a:avLst/>
          </a:prstGeom>
          <a:solidFill>
            <a:srgbClr val="FFC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04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048000"/>
            <a:ext cx="6512511" cy="1143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6274"/>
            <a:ext cx="5638800" cy="3172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316436"/>
            <a:ext cx="5638800" cy="317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29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667" t="22307" r="33333" b="18462"/>
          <a:stretch/>
        </p:blipFill>
        <p:spPr>
          <a:xfrm>
            <a:off x="152400" y="381000"/>
            <a:ext cx="7315200" cy="586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4495800"/>
            <a:ext cx="6512511" cy="1143000"/>
          </a:xfrm>
        </p:spPr>
        <p:txBody>
          <a:bodyPr/>
          <a:lstStyle/>
          <a:p>
            <a:r>
              <a:rPr lang="en-US" dirty="0" err="1" smtClean="0"/>
              <a:t>SearchAction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755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000" t="12308" r="28333" b="6153"/>
          <a:stretch/>
        </p:blipFill>
        <p:spPr>
          <a:xfrm>
            <a:off x="17417" y="-6531"/>
            <a:ext cx="7239000" cy="68511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5029200"/>
            <a:ext cx="6512511" cy="1143000"/>
          </a:xfrm>
        </p:spPr>
        <p:txBody>
          <a:bodyPr/>
          <a:lstStyle/>
          <a:p>
            <a:r>
              <a:rPr lang="en-US" dirty="0" err="1" smtClean="0"/>
              <a:t>Search_Controller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0" t="34615" r="85416" b="51539"/>
          <a:stretch/>
        </p:blipFill>
        <p:spPr>
          <a:xfrm>
            <a:off x="6477000" y="2014810"/>
            <a:ext cx="2438400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29400" y="2319610"/>
            <a:ext cx="1676400" cy="194990"/>
          </a:xfrm>
          <a:prstGeom prst="rect">
            <a:avLst/>
          </a:prstGeom>
          <a:solidFill>
            <a:srgbClr val="FFC0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51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083" t="22307" r="28334" b="15385"/>
          <a:stretch/>
        </p:blipFill>
        <p:spPr>
          <a:xfrm>
            <a:off x="13063" y="0"/>
            <a:ext cx="81534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295" y="5943600"/>
            <a:ext cx="7122111" cy="1143000"/>
          </a:xfrm>
        </p:spPr>
        <p:txBody>
          <a:bodyPr/>
          <a:lstStyle/>
          <a:p>
            <a:r>
              <a:rPr lang="en-US" dirty="0" err="1" smtClean="0"/>
              <a:t>Search_Controller</a:t>
            </a:r>
            <a:r>
              <a:rPr lang="en-US" dirty="0" smtClean="0"/>
              <a:t> cont.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50" t="34615" r="85416" b="51539"/>
          <a:stretch/>
        </p:blipFill>
        <p:spPr>
          <a:xfrm>
            <a:off x="6400800" y="3810000"/>
            <a:ext cx="2438400" cy="1371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53200" y="4114800"/>
            <a:ext cx="1676400" cy="347390"/>
          </a:xfrm>
          <a:prstGeom prst="rect">
            <a:avLst/>
          </a:prstGeom>
          <a:solidFill>
            <a:srgbClr val="FFC0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3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083" t="19231" r="35417" b="13077"/>
          <a:stretch/>
        </p:blipFill>
        <p:spPr>
          <a:xfrm>
            <a:off x="152400" y="32657"/>
            <a:ext cx="6858000" cy="670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1889" y="2286000"/>
            <a:ext cx="7122111" cy="1143000"/>
          </a:xfrm>
        </p:spPr>
        <p:txBody>
          <a:bodyPr/>
          <a:lstStyle/>
          <a:p>
            <a:r>
              <a:rPr lang="en-US" dirty="0" err="1" smtClean="0"/>
              <a:t>Search_Controller</a:t>
            </a:r>
            <a:r>
              <a:rPr lang="en-US" dirty="0" smtClean="0"/>
              <a:t> cont.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50" t="34615" r="85416" b="51539"/>
          <a:stretch/>
        </p:blipFill>
        <p:spPr>
          <a:xfrm>
            <a:off x="6096000" y="4038600"/>
            <a:ext cx="2438400" cy="1371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48400" y="4648200"/>
            <a:ext cx="1676400" cy="533400"/>
          </a:xfrm>
          <a:prstGeom prst="rect">
            <a:avLst/>
          </a:prstGeom>
          <a:solidFill>
            <a:srgbClr val="FFC0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23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5867400"/>
            <a:ext cx="6512511" cy="1143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" y="13063"/>
            <a:ext cx="4935583" cy="27770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6" y="1286981"/>
            <a:ext cx="4935583" cy="2777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" y="4085823"/>
            <a:ext cx="4961708" cy="27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1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6055" y="5165374"/>
            <a:ext cx="5387945" cy="1143000"/>
          </a:xfrm>
        </p:spPr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751318" y="2209800"/>
            <a:ext cx="0" cy="838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Smiley Face 34"/>
          <p:cNvSpPr/>
          <p:nvPr/>
        </p:nvSpPr>
        <p:spPr>
          <a:xfrm>
            <a:off x="560818" y="1828800"/>
            <a:ext cx="381000" cy="457200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408418" y="2514600"/>
            <a:ext cx="685800" cy="114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60818" y="3048000"/>
            <a:ext cx="190500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752118" y="3048000"/>
            <a:ext cx="112696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989568" y="653018"/>
            <a:ext cx="2057400" cy="620498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989568" y="43418"/>
            <a:ext cx="2057400" cy="6973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Market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232055" y="740814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</a:p>
        </p:txBody>
      </p:sp>
      <p:cxnSp>
        <p:nvCxnSpPr>
          <p:cNvPr id="72" name="Straight Arrow Connector 71"/>
          <p:cNvCxnSpPr>
            <a:endCxn id="73" idx="2"/>
          </p:cNvCxnSpPr>
          <p:nvPr/>
        </p:nvCxnSpPr>
        <p:spPr>
          <a:xfrm flipV="1">
            <a:off x="1246618" y="1855239"/>
            <a:ext cx="1009650" cy="6593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2256268" y="1483764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</a:t>
            </a:r>
          </a:p>
        </p:txBody>
      </p:sp>
      <p:sp>
        <p:nvSpPr>
          <p:cNvPr id="74" name="Oval 73"/>
          <p:cNvSpPr/>
          <p:nvPr/>
        </p:nvSpPr>
        <p:spPr>
          <a:xfrm>
            <a:off x="2256268" y="2226714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Change Server</a:t>
            </a:r>
          </a:p>
        </p:txBody>
      </p:sp>
      <p:sp>
        <p:nvSpPr>
          <p:cNvPr id="75" name="Oval 74"/>
          <p:cNvSpPr/>
          <p:nvPr/>
        </p:nvSpPr>
        <p:spPr>
          <a:xfrm>
            <a:off x="2237040" y="2981325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Help</a:t>
            </a:r>
          </a:p>
        </p:txBody>
      </p:sp>
      <p:sp>
        <p:nvSpPr>
          <p:cNvPr id="76" name="Oval 75"/>
          <p:cNvSpPr/>
          <p:nvPr/>
        </p:nvSpPr>
        <p:spPr>
          <a:xfrm>
            <a:off x="2256268" y="3732814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10 least sold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94118" y="3352800"/>
            <a:ext cx="1371600" cy="6154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</a:t>
            </a:r>
            <a:endParaRPr lang="en-US" dirty="0"/>
          </a:p>
        </p:txBody>
      </p:sp>
      <p:cxnSp>
        <p:nvCxnSpPr>
          <p:cNvPr id="78" name="Straight Arrow Connector 77"/>
          <p:cNvCxnSpPr>
            <a:endCxn id="71" idx="2"/>
          </p:cNvCxnSpPr>
          <p:nvPr/>
        </p:nvCxnSpPr>
        <p:spPr>
          <a:xfrm flipV="1">
            <a:off x="1263353" y="1112289"/>
            <a:ext cx="968702" cy="14237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75" idx="2"/>
          </p:cNvCxnSpPr>
          <p:nvPr/>
        </p:nvCxnSpPr>
        <p:spPr>
          <a:xfrm>
            <a:off x="1287566" y="2536031"/>
            <a:ext cx="949474" cy="8167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76" idx="2"/>
          </p:cNvCxnSpPr>
          <p:nvPr/>
        </p:nvCxnSpPr>
        <p:spPr>
          <a:xfrm>
            <a:off x="1287566" y="2536031"/>
            <a:ext cx="968702" cy="1568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74" idx="2"/>
          </p:cNvCxnSpPr>
          <p:nvPr/>
        </p:nvCxnSpPr>
        <p:spPr>
          <a:xfrm>
            <a:off x="1246618" y="2514600"/>
            <a:ext cx="1009650" cy="835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086350" y="2209800"/>
            <a:ext cx="0" cy="838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Smiley Face 83"/>
          <p:cNvSpPr/>
          <p:nvPr/>
        </p:nvSpPr>
        <p:spPr>
          <a:xfrm>
            <a:off x="4895850" y="1828800"/>
            <a:ext cx="381000" cy="457200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4743450" y="2514600"/>
            <a:ext cx="685800" cy="114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4895850" y="3048000"/>
            <a:ext cx="190500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 flipV="1">
            <a:off x="5087150" y="3048000"/>
            <a:ext cx="112696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324600" y="1600200"/>
            <a:ext cx="2057400" cy="18716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591300" y="1685925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up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5581650" y="2047786"/>
            <a:ext cx="1009650" cy="466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591300" y="2457450"/>
            <a:ext cx="17907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Shutdown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4629150" y="3352800"/>
            <a:ext cx="1371600" cy="6154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Admin</a:t>
            </a:r>
            <a:endParaRPr lang="en-US" dirty="0"/>
          </a:p>
        </p:txBody>
      </p:sp>
      <p:cxnSp>
        <p:nvCxnSpPr>
          <p:cNvPr id="93" name="Straight Arrow Connector 92"/>
          <p:cNvCxnSpPr>
            <a:endCxn id="91" idx="2"/>
          </p:cNvCxnSpPr>
          <p:nvPr/>
        </p:nvCxnSpPr>
        <p:spPr>
          <a:xfrm>
            <a:off x="5581650" y="2514600"/>
            <a:ext cx="1009650" cy="3143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6324600" y="989614"/>
            <a:ext cx="2057400" cy="609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Market</a:t>
            </a:r>
            <a:endParaRPr lang="en-US" dirty="0"/>
          </a:p>
        </p:txBody>
      </p:sp>
      <p:sp>
        <p:nvSpPr>
          <p:cNvPr id="95" name="Oval 94"/>
          <p:cNvSpPr/>
          <p:nvPr/>
        </p:nvSpPr>
        <p:spPr>
          <a:xfrm>
            <a:off x="2232055" y="4480749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10 increase</a:t>
            </a:r>
          </a:p>
        </p:txBody>
      </p:sp>
      <p:sp>
        <p:nvSpPr>
          <p:cNvPr id="96" name="Oval 95"/>
          <p:cNvSpPr/>
          <p:nvPr/>
        </p:nvSpPr>
        <p:spPr>
          <a:xfrm>
            <a:off x="2232055" y="5230108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10 Decrease</a:t>
            </a:r>
          </a:p>
        </p:txBody>
      </p:sp>
      <p:sp>
        <p:nvSpPr>
          <p:cNvPr id="97" name="Oval 96"/>
          <p:cNvSpPr/>
          <p:nvPr/>
        </p:nvSpPr>
        <p:spPr>
          <a:xfrm>
            <a:off x="2232055" y="5973058"/>
            <a:ext cx="1524000" cy="7429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10 Most sold</a:t>
            </a:r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1263353" y="2536031"/>
            <a:ext cx="992915" cy="23161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1263353" y="2514600"/>
            <a:ext cx="1010363" cy="30969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1263353" y="2514600"/>
            <a:ext cx="971194" cy="38299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605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5334000"/>
            <a:ext cx="6512511" cy="1143000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mmark.py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018" r="78750" b="31453"/>
          <a:stretch/>
        </p:blipFill>
        <p:spPr>
          <a:xfrm>
            <a:off x="762000" y="914400"/>
            <a:ext cx="3886200" cy="46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27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45111" y="5791200"/>
            <a:ext cx="6512511" cy="1143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057400"/>
            <a:ext cx="2981325" cy="74295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4724400" y="2428875"/>
            <a:ext cx="1143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025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562600"/>
            <a:ext cx="6512511" cy="1143000"/>
          </a:xfrm>
        </p:spPr>
        <p:txBody>
          <a:bodyPr/>
          <a:lstStyle/>
          <a:p>
            <a:r>
              <a:rPr lang="en-US" dirty="0" err="1" smtClean="0"/>
              <a:t>Help_Controller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81" y="381000"/>
            <a:ext cx="92392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01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752214"/>
            <a:ext cx="6512511" cy="1143000"/>
          </a:xfrm>
        </p:spPr>
        <p:txBody>
          <a:bodyPr/>
          <a:lstStyle/>
          <a:p>
            <a:r>
              <a:rPr lang="en-US" dirty="0" err="1" smtClean="0"/>
              <a:t>Server_Controller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2600"/>
            <a:ext cx="8623527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84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5943600"/>
            <a:ext cx="6512511" cy="1143000"/>
          </a:xfrm>
        </p:spPr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2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49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Expanded Use Case: Top 10 increase in price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22045"/>
              </p:ext>
            </p:extLst>
          </p:nvPr>
        </p:nvGraphicFramePr>
        <p:xfrm>
          <a:off x="685800" y="1828800"/>
          <a:ext cx="8077200" cy="486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/>
                <a:gridCol w="4038600"/>
              </a:tblGrid>
              <a:tr h="586042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 User is at Home Section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809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(0)Market displays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homescreen</a:t>
                      </a:r>
                      <a:r>
                        <a:rPr lang="en-US" sz="2400" baseline="0" dirty="0" smtClean="0"/>
                        <a:t> GUI</a:t>
                      </a:r>
                      <a:endParaRPr lang="en-US" sz="2400" dirty="0"/>
                    </a:p>
                  </a:txBody>
                  <a:tcPr/>
                </a:tc>
              </a:tr>
              <a:tr h="187854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(1)TUCBW User clicks top 10 highest gain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Market calling</a:t>
                      </a:r>
                      <a:r>
                        <a:rPr lang="en-US" sz="2400" baseline="0" dirty="0" smtClean="0"/>
                        <a:t> the 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</a:rPr>
                        <a:t>top 10 increased controller 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to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search</a:t>
                      </a:r>
                      <a:r>
                        <a:rPr lang="en-US" sz="2400" baseline="0" dirty="0" smtClean="0"/>
                        <a:t> and display up to 10 items that have the highest increase in price since last hour.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TUCEW User see list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729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55" y="5105400"/>
            <a:ext cx="8915400" cy="1143000"/>
          </a:xfrm>
        </p:spPr>
        <p:txBody>
          <a:bodyPr/>
          <a:lstStyle/>
          <a:p>
            <a:r>
              <a:rPr lang="en-US" sz="4000" dirty="0" smtClean="0"/>
              <a:t>Sequence Diagram:</a:t>
            </a:r>
            <a:br>
              <a:rPr lang="en-US" sz="4000" dirty="0" smtClean="0"/>
            </a:br>
            <a:r>
              <a:rPr lang="en-US" sz="4000" dirty="0" smtClean="0"/>
              <a:t>Get TOP 10 items increase in price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5" y="228600"/>
            <a:ext cx="896104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23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Expanded Use Case: Top 10 decrease in price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027248"/>
              </p:ext>
            </p:extLst>
          </p:nvPr>
        </p:nvGraphicFramePr>
        <p:xfrm>
          <a:off x="448733" y="1676400"/>
          <a:ext cx="8153400" cy="5055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6700"/>
                <a:gridCol w="4076700"/>
              </a:tblGrid>
              <a:tr h="586042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 User is at Home Section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1011525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(0)Market displays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homescreen</a:t>
                      </a:r>
                      <a:r>
                        <a:rPr lang="en-US" sz="2400" baseline="0" dirty="0" smtClean="0"/>
                        <a:t> GUI</a:t>
                      </a:r>
                      <a:endParaRPr lang="en-US" sz="2400" dirty="0"/>
                    </a:p>
                  </a:txBody>
                  <a:tcPr/>
                </a:tc>
              </a:tr>
              <a:tr h="187854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(1)TUCBW User clicks top 10 decrease.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Market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calling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</a:rPr>
                        <a:t> the top 10 decrease controller </a:t>
                      </a:r>
                      <a:r>
                        <a:rPr lang="en-US" sz="2400" baseline="0" dirty="0" smtClean="0"/>
                        <a:t>to s</a:t>
                      </a:r>
                      <a:r>
                        <a:rPr lang="en-US" sz="2400" dirty="0" smtClean="0"/>
                        <a:t>earch</a:t>
                      </a:r>
                      <a:r>
                        <a:rPr lang="en-US" sz="2400" baseline="0" dirty="0" smtClean="0"/>
                        <a:t> and display up to 10 items that have the highest decrease in price since last hour.</a:t>
                      </a:r>
                      <a:endParaRPr lang="en-US" sz="2400" dirty="0"/>
                    </a:p>
                  </a:txBody>
                  <a:tcPr/>
                </a:tc>
              </a:tr>
              <a:tr h="586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TUCEW User see list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37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55" y="5105400"/>
            <a:ext cx="8915400" cy="1143000"/>
          </a:xfrm>
        </p:spPr>
        <p:txBody>
          <a:bodyPr/>
          <a:lstStyle/>
          <a:p>
            <a:r>
              <a:rPr lang="en-US" sz="4000" dirty="0" smtClean="0"/>
              <a:t>Sequence Diagram:</a:t>
            </a:r>
            <a:br>
              <a:rPr lang="en-US" sz="4000" dirty="0" smtClean="0"/>
            </a:br>
            <a:r>
              <a:rPr lang="en-US" sz="4000" dirty="0" smtClean="0"/>
              <a:t>Get TOP 10 items decrease in price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5" y="152400"/>
            <a:ext cx="89576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7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Expanded Use Case: Search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206389"/>
              </p:ext>
            </p:extLst>
          </p:nvPr>
        </p:nvGraphicFramePr>
        <p:xfrm>
          <a:off x="304800" y="1417638"/>
          <a:ext cx="8382000" cy="5135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/>
                <a:gridCol w="4191000"/>
              </a:tblGrid>
              <a:tr h="531767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Precondition: User is at Search Section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3176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Actor: 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System: Market</a:t>
                      </a:r>
                      <a:endParaRPr lang="en-US" sz="2400" dirty="0"/>
                    </a:p>
                  </a:txBody>
                  <a:tcPr/>
                </a:tc>
              </a:tr>
              <a:tr h="917845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(0)Market displays</a:t>
                      </a:r>
                      <a:r>
                        <a:rPr lang="en-US" sz="2400" baseline="0" dirty="0" smtClean="0"/>
                        <a:t> Search GUI</a:t>
                      </a:r>
                      <a:endParaRPr lang="en-US" sz="2400" dirty="0"/>
                    </a:p>
                  </a:txBody>
                  <a:tcPr/>
                </a:tc>
              </a:tr>
              <a:tr h="170457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(1)TUCBW User enters an item’s full</a:t>
                      </a:r>
                      <a:r>
                        <a:rPr lang="en-US" sz="2400" baseline="0" dirty="0" smtClean="0"/>
                        <a:t> or partial name into Search Bar then click Search.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(2) Market calling the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search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</a:rPr>
                        <a:t> controller </a:t>
                      </a:r>
                      <a:r>
                        <a:rPr lang="en-US" sz="2400" baseline="0" dirty="0" smtClean="0"/>
                        <a:t>to </a:t>
                      </a:r>
                      <a:r>
                        <a:rPr lang="en-US" sz="2400" dirty="0" smtClean="0"/>
                        <a:t>search</a:t>
                      </a:r>
                      <a:r>
                        <a:rPr lang="en-US" sz="2400" baseline="0" dirty="0" smtClean="0"/>
                        <a:t> for items with full or partial match and lists them.</a:t>
                      </a:r>
                      <a:endParaRPr lang="en-US" sz="2400" dirty="0"/>
                    </a:p>
                  </a:txBody>
                  <a:tcPr/>
                </a:tc>
              </a:tr>
              <a:tr h="91784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(3) Selects</a:t>
                      </a:r>
                      <a:r>
                        <a:rPr lang="en-US" sz="2400" baseline="0" dirty="0" smtClean="0"/>
                        <a:t> the item they wish to view.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(4)</a:t>
                      </a:r>
                      <a:r>
                        <a:rPr lang="en-US" sz="2400" baseline="0" dirty="0" smtClean="0"/>
                        <a:t> Market displays data about selected item.</a:t>
                      </a:r>
                      <a:endParaRPr lang="en-US" sz="2400" dirty="0"/>
                    </a:p>
                  </a:txBody>
                  <a:tcPr/>
                </a:tc>
              </a:tr>
              <a:tr h="53176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(5)</a:t>
                      </a:r>
                      <a:r>
                        <a:rPr lang="en-US" sz="2400" baseline="0" dirty="0" smtClean="0"/>
                        <a:t> TUCEW User reads data.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322085"/>
      </p:ext>
    </p:extLst>
  </p:cSld>
  <p:clrMapOvr>
    <a:masterClrMapping/>
  </p:clrMapOvr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1158</TotalTime>
  <Words>797</Words>
  <Application>Microsoft Office PowerPoint</Application>
  <PresentationFormat>On-screen Show (4:3)</PresentationFormat>
  <Paragraphs>137</Paragraphs>
  <Slides>44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Georgia</vt:lpstr>
      <vt:lpstr>Trebuchet MS</vt:lpstr>
      <vt:lpstr>Slipstream</vt:lpstr>
      <vt:lpstr>Iteration 4:: “The Marketeers”</vt:lpstr>
      <vt:lpstr>Functional Requirements</vt:lpstr>
      <vt:lpstr>Nonfunctional Requirements</vt:lpstr>
      <vt:lpstr>Use Case Diagram</vt:lpstr>
      <vt:lpstr>Expanded Use Case: Top 10 increase in price</vt:lpstr>
      <vt:lpstr>Sequence Diagram: Get TOP 10 items increase in price</vt:lpstr>
      <vt:lpstr>PowerPoint Presentation</vt:lpstr>
      <vt:lpstr>Sequence Diagram: Get TOP 10 items decrease in price</vt:lpstr>
      <vt:lpstr>PowerPoint Presentation</vt:lpstr>
      <vt:lpstr>Sequence Diagram: Search</vt:lpstr>
      <vt:lpstr>Expanded Use Case: Change Server</vt:lpstr>
      <vt:lpstr>Sequence Diagram: Change Server</vt:lpstr>
      <vt:lpstr>Expanded Use Case: Load</vt:lpstr>
      <vt:lpstr>Expanded Use Case: Test</vt:lpstr>
      <vt:lpstr>Sequence Diagram: Algorithm(load/test)</vt:lpstr>
      <vt:lpstr>Expanded Use Case: Start up</vt:lpstr>
      <vt:lpstr>Sequence Diagram: start up</vt:lpstr>
      <vt:lpstr>Expanded Use Case: Shut down</vt:lpstr>
      <vt:lpstr>Sequence Diagram: Shut Down</vt:lpstr>
      <vt:lpstr>Domain Model</vt:lpstr>
      <vt:lpstr>Testing- Apache Jmeter</vt:lpstr>
      <vt:lpstr>WoW.PHP</vt:lpstr>
      <vt:lpstr>Results</vt:lpstr>
      <vt:lpstr>Temp.PHP</vt:lpstr>
      <vt:lpstr>Results</vt:lpstr>
      <vt:lpstr>Home_Data.PHP</vt:lpstr>
      <vt:lpstr>Results</vt:lpstr>
      <vt:lpstr>StartGUI</vt:lpstr>
      <vt:lpstr>Result</vt:lpstr>
      <vt:lpstr>MusketeersGUI</vt:lpstr>
      <vt:lpstr>HomeAction</vt:lpstr>
      <vt:lpstr>Home_Controller</vt:lpstr>
      <vt:lpstr>Home_Controller cont.</vt:lpstr>
      <vt:lpstr>Results</vt:lpstr>
      <vt:lpstr>SearchAction</vt:lpstr>
      <vt:lpstr>Search_Controller</vt:lpstr>
      <vt:lpstr>Search_Controller cont.</vt:lpstr>
      <vt:lpstr>Search_Controller cont.</vt:lpstr>
      <vt:lpstr>Results</vt:lpstr>
      <vt:lpstr>immark.py</vt:lpstr>
      <vt:lpstr>Results</vt:lpstr>
      <vt:lpstr>Help_Controller</vt:lpstr>
      <vt:lpstr>Server_Controller</vt:lpstr>
      <vt:lpstr>GUI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ahracho216@gmail.com</dc:creator>
  <cp:lastModifiedBy>BO119LabStudent</cp:lastModifiedBy>
  <cp:revision>86</cp:revision>
  <dcterms:created xsi:type="dcterms:W3CDTF">2016-03-03T00:51:33Z</dcterms:created>
  <dcterms:modified xsi:type="dcterms:W3CDTF">2016-05-02T14:10:19Z</dcterms:modified>
</cp:coreProperties>
</file>